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261" r:id="rId2"/>
    <p:sldId id="256" r:id="rId3"/>
    <p:sldId id="257" r:id="rId4"/>
    <p:sldId id="258" r:id="rId5"/>
    <p:sldId id="259" r:id="rId6"/>
    <p:sldId id="260" r:id="rId7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13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2538FA-5039-459D-9DC6-FCD490D5C012}" type="datetimeFigureOut">
              <a:rPr lang="es-ES" smtClean="0"/>
              <a:t>05/12/2022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BEDFAB-D59C-4CED-9E6A-4DCB59E92B5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876818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EDFAB-D59C-4CED-9E6A-4DCB59E92B58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037876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64B7BA-8E4D-17EB-A932-28E38E23F8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C33187D-8526-8BBC-5F08-236D01DFA5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3E67D84-1C10-429B-962D-0C8A499B60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088F4F-B856-4317-9AD4-EDDA56B30811}" type="datetimeFigureOut">
              <a:rPr lang="es-ES" smtClean="0"/>
              <a:t>05/12/2022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EC0E156-4C9E-670C-7C12-4777756277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25D395D-73DA-61B7-EFA4-C4538C06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A0879-6BD9-4EFB-97DB-4592D196474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470959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3DB2A8-A037-8FA1-8637-4FB140BCF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6B14E1A7-547B-3C90-35DD-98DA838424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7CA7A66-B058-96C9-6082-BB329B5A69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088F4F-B856-4317-9AD4-EDDA56B30811}" type="datetimeFigureOut">
              <a:rPr lang="es-ES" smtClean="0"/>
              <a:t>05/12/2022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B98D4BB-4605-A20C-7F2D-517402D28A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8559451-B7D2-2D07-C315-2D2DF09BAC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A0879-6BD9-4EFB-97DB-4592D196474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938576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940F65FC-D488-3F36-BE73-BABD6B2DB10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0BF95205-58F6-39A4-3F5F-66FDB53952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3654E0D-3079-6C12-73AD-3EBDD21881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088F4F-B856-4317-9AD4-EDDA56B30811}" type="datetimeFigureOut">
              <a:rPr lang="es-ES" smtClean="0"/>
              <a:t>05/12/2022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F1BEFFE-E3C1-1D59-2246-C2B26916D7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F8B8371-6C30-F84C-4C22-9A63BDBDD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A0879-6BD9-4EFB-97DB-4592D196474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492017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68F6DF5-D5C9-E2A0-48A1-16B5BB48E8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C99DECC-28F3-4D1A-B838-0B5BFDA0DD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3FCD417-3317-75F7-1FC4-10931EA1FC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088F4F-B856-4317-9AD4-EDDA56B30811}" type="datetimeFigureOut">
              <a:rPr lang="es-ES" smtClean="0"/>
              <a:t>05/12/2022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22827B1-1AE4-6AB6-0537-31C714DE97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6B2B420-9EC6-BDA6-8F8B-51B39801E5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A0879-6BD9-4EFB-97DB-4592D196474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62223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F47F95-503E-9ADD-9A98-29ABD44B2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6A3A0D7-5389-3A69-2A0C-C66F4AC07E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FB7F07F-19F7-041E-06BB-F8BBCAF4E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088F4F-B856-4317-9AD4-EDDA56B30811}" type="datetimeFigureOut">
              <a:rPr lang="es-ES" smtClean="0"/>
              <a:t>05/12/2022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7C75653-83A8-9FA7-1F1B-B8CCD587B6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2968FE3-945B-63EB-C471-76794951D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A0879-6BD9-4EFB-97DB-4592D196474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971146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9A88F0-CEE6-5220-B8A8-CC5D7E979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BBD2D2E-C057-FBD4-78A3-DCED78FCFD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E5289F3A-374E-4D10-0807-504433F61E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40062F5-DEA6-BC47-7DCD-4207946B7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088F4F-B856-4317-9AD4-EDDA56B30811}" type="datetimeFigureOut">
              <a:rPr lang="es-ES" smtClean="0"/>
              <a:t>05/12/2022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6712995-3CA2-F057-50D3-159648D27D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704E199-0EFC-C5EA-B733-54B07364C6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A0879-6BD9-4EFB-97DB-4592D196474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56899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B6C3AC4-EDFD-4096-069F-925951D26F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4E744A2-4341-941C-DA17-B2CA4883FF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62724761-03C8-E655-AF37-90ED342346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67F555FB-4F79-4B24-2642-30AA7F2825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EFEB2F31-45A8-40D8-8A1D-2F654B3ED3C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8EEC4FFC-3990-F695-CBE7-79C6ECBDA9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088F4F-B856-4317-9AD4-EDDA56B30811}" type="datetimeFigureOut">
              <a:rPr lang="es-ES" smtClean="0"/>
              <a:t>05/12/2022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0E0A8779-7356-7F6A-1976-5E8C77CFA9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7B91D708-AE61-ECAE-C391-D9F1345C6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A0879-6BD9-4EFB-97DB-4592D196474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567646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E8C18E-5734-5D06-89D7-CE9AF63B1C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A7337933-89ED-A1DD-679D-4F05D5B0B1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088F4F-B856-4317-9AD4-EDDA56B30811}" type="datetimeFigureOut">
              <a:rPr lang="es-ES" smtClean="0"/>
              <a:t>05/12/2022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3FAE3CEE-64EC-4BC3-5B31-6C8887C3D4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A92539EC-D8F1-D248-8DDB-571B2C58CB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A0879-6BD9-4EFB-97DB-4592D196474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627812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9EA851E1-52F0-ECF8-4CB4-644568A608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088F4F-B856-4317-9AD4-EDDA56B30811}" type="datetimeFigureOut">
              <a:rPr lang="es-ES" smtClean="0"/>
              <a:t>05/12/2022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C6A938E8-FBF1-76ED-4ED7-EF7C2CAFA4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B92CD30-4903-2B94-ECE7-3C8F0E82E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A0879-6BD9-4EFB-97DB-4592D196474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522995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4782EFC-243F-E61D-7B91-424D0349DD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BCA1BD1-D439-BA0F-04D3-6E85633C3C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2E5B122-E919-1D5D-4C7D-9CC348717F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92EE593-95C8-0B79-A849-7FB8E353E4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088F4F-B856-4317-9AD4-EDDA56B30811}" type="datetimeFigureOut">
              <a:rPr lang="es-ES" smtClean="0"/>
              <a:t>05/12/2022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368BB33-889B-8B86-2058-8DB7B213CD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28901C4-8B5A-B99F-1D18-DA810B18D2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A0879-6BD9-4EFB-97DB-4592D196474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280157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9ECDC1-CAEB-3C97-BE76-F8C2576E02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C75957D3-8BB4-2C13-8ACA-4CF0CD62FDA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A0DA425-FC4D-4294-AF50-F685CFCD8F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6DFFDC8-22FD-DCB3-3BAA-2BD9092B64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088F4F-B856-4317-9AD4-EDDA56B30811}" type="datetimeFigureOut">
              <a:rPr lang="es-ES" smtClean="0"/>
              <a:t>05/12/2022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D289AEC-357A-211D-2419-50B319C96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BA4C56D-A88A-606D-2EB7-750D56BB58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A0879-6BD9-4EFB-97DB-4592D196474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463838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4AE4AE11-ECAD-1D62-2A24-6BAC57BAF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992F27A-FA56-4300-2D11-29F7FAAEC7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32311CD-770E-9B5D-ACDC-E6B170C7B0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088F4F-B856-4317-9AD4-EDDA56B30811}" type="datetimeFigureOut">
              <a:rPr lang="es-ES" smtClean="0"/>
              <a:t>05/12/2022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F850A80-22B1-9FA4-E56B-03D64C74DE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E0AA669-87EE-59BF-92F1-C7DC808CF5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4A0879-6BD9-4EFB-97DB-4592D196474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69750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16C7AA-530A-81BF-CB3A-9E91C7AFBA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s-ES" sz="6000" b="1" dirty="0" err="1">
                <a:solidFill>
                  <a:schemeClr val="bg1"/>
                </a:solidFill>
              </a:rPr>
              <a:t>Kaggle_Competition</a:t>
            </a:r>
            <a:endParaRPr lang="es-ES" sz="6000" dirty="0">
              <a:solidFill>
                <a:schemeClr val="bg1"/>
              </a:solidFill>
            </a:endParaRPr>
          </a:p>
        </p:txBody>
      </p:sp>
      <p:pic>
        <p:nvPicPr>
          <p:cNvPr id="5" name="Imagen 4" descr="Imagen que contiene Interfaz de usuario gráfica&#10;&#10;Descripción generada automáticamente">
            <a:extLst>
              <a:ext uri="{FF2B5EF4-FFF2-40B4-BE49-F238E27FC236}">
                <a16:creationId xmlns:a16="http://schemas.microsoft.com/office/drawing/2014/main" id="{AA7B6144-519F-679A-364A-A77D0EFB78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9727" y="1690688"/>
            <a:ext cx="7334250" cy="413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6303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0D5D5EEC-1D03-EACC-5125-7D4EEDAC8E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63213" y="1297859"/>
            <a:ext cx="9144000" cy="2812025"/>
          </a:xfrm>
        </p:spPr>
        <p:txBody>
          <a:bodyPr>
            <a:normAutofit lnSpcReduction="10000"/>
          </a:bodyPr>
          <a:lstStyle/>
          <a:p>
            <a:pPr algn="l"/>
            <a:r>
              <a:rPr lang="es-ES" sz="44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OBJETIVOS:</a:t>
            </a:r>
          </a:p>
          <a:p>
            <a:pPr algn="l"/>
            <a:endParaRPr lang="es-ES" b="1" dirty="0">
              <a:solidFill>
                <a:schemeClr val="bg1"/>
              </a:solidFill>
            </a:endParaRPr>
          </a:p>
          <a:p>
            <a:pPr algn="l"/>
            <a:r>
              <a:rPr lang="es-ES" sz="1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- Preparar los datos para los diversos modelos (proceso empírico) </a:t>
            </a:r>
          </a:p>
          <a:p>
            <a:pPr algn="l"/>
            <a:r>
              <a:rPr lang="es-ES" sz="1600" dirty="0">
                <a:solidFill>
                  <a:schemeClr val="bg1"/>
                </a:solidFill>
                <a:latin typeface="Consolas" panose="020B0609020204030204" pitchFamily="49" charset="0"/>
              </a:rPr>
              <a:t>- Entrenar y Testear modelos de Machine Learning</a:t>
            </a:r>
          </a:p>
          <a:p>
            <a:pPr algn="l"/>
            <a:r>
              <a:rPr lang="es-ES" sz="1600" dirty="0">
                <a:solidFill>
                  <a:schemeClr val="bg1"/>
                </a:solidFill>
                <a:latin typeface="Consolas" panose="020B0609020204030204" pitchFamily="49" charset="0"/>
              </a:rPr>
              <a:t>- Subir los resultados con el mejor modelo entrenado de Machine Learning</a:t>
            </a:r>
          </a:p>
          <a:p>
            <a:pPr algn="l"/>
            <a:r>
              <a:rPr lang="es-ES" sz="1600" dirty="0">
                <a:solidFill>
                  <a:schemeClr val="bg1"/>
                </a:solidFill>
                <a:latin typeface="Consolas" panose="020B0609020204030204" pitchFamily="49" charset="0"/>
              </a:rPr>
              <a:t>- Hacer </a:t>
            </a:r>
            <a:r>
              <a:rPr lang="es-E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pull</a:t>
            </a:r>
            <a:r>
              <a:rPr lang="es-ES" sz="16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s-E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request</a:t>
            </a:r>
            <a:r>
              <a:rPr lang="es-ES" sz="1600" dirty="0">
                <a:solidFill>
                  <a:schemeClr val="bg1"/>
                </a:solidFill>
                <a:latin typeface="Consolas" panose="020B0609020204030204" pitchFamily="49" charset="0"/>
              </a:rPr>
              <a:t> con la presentación en la carpeta de 'PPTS' </a:t>
            </a:r>
          </a:p>
          <a:p>
            <a:pPr algn="l"/>
            <a:r>
              <a:rPr lang="es-ES" sz="1600" dirty="0">
                <a:solidFill>
                  <a:schemeClr val="bg1"/>
                </a:solidFill>
                <a:latin typeface="Consolas" panose="020B0609020204030204" pitchFamily="49" charset="0"/>
              </a:rPr>
              <a:t>- Crear repo propio del proyecto (</a:t>
            </a:r>
            <a:r>
              <a:rPr lang="es-E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issue</a:t>
            </a:r>
            <a:r>
              <a:rPr lang="es-ES" sz="1600" dirty="0">
                <a:solidFill>
                  <a:schemeClr val="bg1"/>
                </a:solidFill>
                <a:latin typeface="Consolas" panose="020B0609020204030204" pitchFamily="49" charset="0"/>
              </a:rPr>
              <a:t>)</a:t>
            </a:r>
          </a:p>
          <a:p>
            <a:pPr algn="l"/>
            <a:endParaRPr lang="es-ES" b="1" dirty="0"/>
          </a:p>
        </p:txBody>
      </p:sp>
      <p:pic>
        <p:nvPicPr>
          <p:cNvPr id="7" name="Imagen 6" descr="Un hombre con traje y corbata&#10;&#10;Descripción generada automáticamente">
            <a:extLst>
              <a:ext uri="{FF2B5EF4-FFF2-40B4-BE49-F238E27FC236}">
                <a16:creationId xmlns:a16="http://schemas.microsoft.com/office/drawing/2014/main" id="{FBBAC55F-2A18-5A62-A4E4-5AD9D9D7A9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4962" y="4552335"/>
            <a:ext cx="3720503" cy="192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104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CEF6297-7831-E337-F5D8-66CFD3A11E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>
                <a:solidFill>
                  <a:schemeClr val="bg1"/>
                </a:solidFill>
              </a:rPr>
              <a:t>Primer Intento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30898A9-9EA5-3543-9CA9-3428AC9605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Char char="-"/>
            </a:pPr>
            <a:r>
              <a:rPr lang="es-ES" sz="1600" dirty="0">
                <a:solidFill>
                  <a:schemeClr val="bg1"/>
                </a:solidFill>
                <a:latin typeface="Consolas" panose="020B0609020204030204" pitchFamily="49" charset="0"/>
              </a:rPr>
              <a:t>Modificamos la columna de </a:t>
            </a:r>
            <a:r>
              <a:rPr lang="es-E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job_title</a:t>
            </a:r>
            <a:r>
              <a:rPr lang="es-ES" sz="1600" dirty="0">
                <a:solidFill>
                  <a:schemeClr val="bg1"/>
                </a:solidFill>
                <a:latin typeface="Consolas" panose="020B0609020204030204" pitchFamily="49" charset="0"/>
              </a:rPr>
              <a:t>. Agrupando todos los trabajos en 4.</a:t>
            </a:r>
          </a:p>
          <a:p>
            <a:pPr>
              <a:buFontTx/>
              <a:buChar char="-"/>
            </a:pPr>
            <a:endParaRPr lang="es-ES" dirty="0">
              <a:solidFill>
                <a:schemeClr val="bg1"/>
              </a:solidFill>
            </a:endParaRPr>
          </a:p>
          <a:p>
            <a:pPr>
              <a:buFontTx/>
              <a:buChar char="-"/>
            </a:pPr>
            <a:r>
              <a:rPr lang="es-ES" sz="1600" dirty="0">
                <a:solidFill>
                  <a:schemeClr val="bg1"/>
                </a:solidFill>
                <a:latin typeface="Consolas" panose="020B0609020204030204" pitchFamily="49" charset="0"/>
              </a:rPr>
              <a:t>Transformamos las columnas categóricas con </a:t>
            </a:r>
            <a:r>
              <a:rPr lang="es-E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LabelEncoder</a:t>
            </a:r>
            <a:r>
              <a:rPr lang="es-ES" sz="1600" dirty="0">
                <a:solidFill>
                  <a:schemeClr val="bg1"/>
                </a:solidFill>
                <a:latin typeface="Consolas" panose="020B0609020204030204" pitchFamily="49" charset="0"/>
              </a:rPr>
              <a:t>.</a:t>
            </a:r>
          </a:p>
          <a:p>
            <a:pPr>
              <a:buFontTx/>
              <a:buChar char="-"/>
            </a:pPr>
            <a:endParaRPr lang="es-ES" sz="16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>
              <a:buFontTx/>
              <a:buChar char="-"/>
            </a:pPr>
            <a:r>
              <a:rPr lang="es-ES" sz="1600" dirty="0">
                <a:solidFill>
                  <a:schemeClr val="bg1"/>
                </a:solidFill>
                <a:latin typeface="Consolas" panose="020B0609020204030204" pitchFamily="49" charset="0"/>
              </a:rPr>
              <a:t>Testeamos todos los modelos con la EDA anteriormente señalada y el mejor es LGBRM con un 47572 de </a:t>
            </a:r>
            <a:r>
              <a:rPr lang="es-E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mse</a:t>
            </a:r>
            <a:r>
              <a:rPr lang="es-ES" sz="1600" dirty="0">
                <a:solidFill>
                  <a:schemeClr val="bg1"/>
                </a:solidFill>
                <a:latin typeface="Consolas" panose="020B0609020204030204" pitchFamily="49" charset="0"/>
              </a:rPr>
              <a:t>.</a:t>
            </a:r>
          </a:p>
          <a:p>
            <a:pPr>
              <a:buFontTx/>
              <a:buChar char="-"/>
            </a:pPr>
            <a:endParaRPr lang="es-ES" sz="16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>
              <a:buFontTx/>
              <a:buChar char="-"/>
            </a:pPr>
            <a:r>
              <a:rPr lang="es-ES" sz="1600" dirty="0">
                <a:solidFill>
                  <a:schemeClr val="bg1"/>
                </a:solidFill>
                <a:latin typeface="Consolas" panose="020B0609020204030204" pitchFamily="49" charset="0"/>
              </a:rPr>
              <a:t>Una vez subido la mejor puntuación es LGBRM con 68157</a:t>
            </a:r>
          </a:p>
          <a:p>
            <a:pPr>
              <a:buFontTx/>
              <a:buChar char="-"/>
            </a:pPr>
            <a:endParaRPr lang="es-ES" dirty="0"/>
          </a:p>
        </p:txBody>
      </p:sp>
      <p:pic>
        <p:nvPicPr>
          <p:cNvPr id="9" name="Imagen 8" descr="Una caricatura de una persona&#10;&#10;Descripción generada automáticamente con confianza media">
            <a:extLst>
              <a:ext uri="{FF2B5EF4-FFF2-40B4-BE49-F238E27FC236}">
                <a16:creationId xmlns:a16="http://schemas.microsoft.com/office/drawing/2014/main" id="{1D2A1EAB-40E4-50FC-BE74-A8B2AF1F0E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7765" y="4740275"/>
            <a:ext cx="2286000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384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F8CDB62-955D-DDD4-CEE6-28C905DF0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>
                <a:solidFill>
                  <a:schemeClr val="bg1"/>
                </a:solidFill>
              </a:rPr>
              <a:t>Segundo intento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6D7D2AD-6717-F8FE-52E6-93D75F391F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es-ES" sz="1600" dirty="0">
                <a:solidFill>
                  <a:schemeClr val="bg1"/>
                </a:solidFill>
                <a:latin typeface="Consolas" panose="020B0609020204030204" pitchFamily="49" charset="0"/>
              </a:rPr>
              <a:t>Volvemos a modificar la columna de </a:t>
            </a:r>
            <a:r>
              <a:rPr lang="es-E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job_title</a:t>
            </a:r>
            <a:r>
              <a:rPr lang="es-ES" sz="1600" dirty="0">
                <a:solidFill>
                  <a:schemeClr val="bg1"/>
                </a:solidFill>
                <a:latin typeface="Consolas" panose="020B0609020204030204" pitchFamily="49" charset="0"/>
              </a:rPr>
              <a:t> en 4 opciones</a:t>
            </a:r>
          </a:p>
          <a:p>
            <a:pPr>
              <a:buFontTx/>
              <a:buChar char="-"/>
            </a:pPr>
            <a:endParaRPr lang="es-ES" sz="16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>
              <a:buFontTx/>
              <a:buChar char="-"/>
            </a:pPr>
            <a:r>
              <a:rPr lang="es-ES" sz="1600" dirty="0">
                <a:solidFill>
                  <a:schemeClr val="bg1"/>
                </a:solidFill>
                <a:latin typeface="Consolas" panose="020B0609020204030204" pitchFamily="49" charset="0"/>
              </a:rPr>
              <a:t>Ponderamos todas las columnas categóricas en base al salario medio y usamos </a:t>
            </a:r>
            <a:r>
              <a:rPr lang="es-E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LabelEncoder</a:t>
            </a:r>
            <a:r>
              <a:rPr lang="es-ES" sz="1600" dirty="0">
                <a:solidFill>
                  <a:schemeClr val="bg1"/>
                </a:solidFill>
                <a:latin typeface="Consolas" panose="020B0609020204030204" pitchFamily="49" charset="0"/>
              </a:rPr>
              <a:t> con las columnas categóricas</a:t>
            </a:r>
          </a:p>
          <a:p>
            <a:pPr>
              <a:buFontTx/>
              <a:buChar char="-"/>
            </a:pPr>
            <a:endParaRPr lang="es-ES" sz="16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>
              <a:buFontTx/>
              <a:buChar char="-"/>
            </a:pPr>
            <a:r>
              <a:rPr lang="es-ES" sz="1600" dirty="0">
                <a:solidFill>
                  <a:schemeClr val="bg1"/>
                </a:solidFill>
                <a:latin typeface="Consolas" panose="020B0609020204030204" pitchFamily="49" charset="0"/>
              </a:rPr>
              <a:t>Testeamos todos los modelos con la EDA anteriormente señalada y el mejor resultado con el </a:t>
            </a:r>
            <a:r>
              <a:rPr lang="es-E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mse</a:t>
            </a:r>
            <a:r>
              <a:rPr lang="es-ES" sz="1600" dirty="0">
                <a:solidFill>
                  <a:schemeClr val="bg1"/>
                </a:solidFill>
                <a:latin typeface="Consolas" panose="020B0609020204030204" pitchFamily="49" charset="0"/>
              </a:rPr>
              <a:t> es </a:t>
            </a:r>
            <a:r>
              <a:rPr lang="es-E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ExtraTreeRegressor</a:t>
            </a:r>
            <a:r>
              <a:rPr lang="es-ES" sz="1600" dirty="0">
                <a:solidFill>
                  <a:schemeClr val="bg1"/>
                </a:solidFill>
                <a:latin typeface="Consolas" panose="020B0609020204030204" pitchFamily="49" charset="0"/>
              </a:rPr>
              <a:t> con un 30498 y el pero SVR con 70247</a:t>
            </a:r>
          </a:p>
          <a:p>
            <a:pPr>
              <a:buFontTx/>
              <a:buChar char="-"/>
            </a:pPr>
            <a:endParaRPr lang="es-ES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s-ES" sz="1600" dirty="0">
                <a:solidFill>
                  <a:schemeClr val="bg1"/>
                </a:solidFill>
                <a:latin typeface="Consolas" panose="020B0609020204030204" pitchFamily="49" charset="0"/>
              </a:rPr>
              <a:t>- Subimos el modelo </a:t>
            </a:r>
            <a:r>
              <a:rPr lang="es-E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ExtraTreeRegressor</a:t>
            </a:r>
            <a:r>
              <a:rPr lang="es-ES" sz="1600" dirty="0">
                <a:solidFill>
                  <a:schemeClr val="bg1"/>
                </a:solidFill>
                <a:latin typeface="Consolas" panose="020B0609020204030204" pitchFamily="49" charset="0"/>
              </a:rPr>
              <a:t> que es el mejor pero empeoramos resultado con un 80678 y al subir el SVR mejoramos con un 51907</a:t>
            </a:r>
          </a:p>
          <a:p>
            <a:pPr>
              <a:buFontTx/>
              <a:buChar char="-"/>
            </a:pPr>
            <a:endParaRPr lang="es-ES" dirty="0"/>
          </a:p>
        </p:txBody>
      </p:sp>
      <p:pic>
        <p:nvPicPr>
          <p:cNvPr id="7" name="Imagen 6" descr="Un hombre con traje y corbata&#10;&#10;Descripción generada automáticamente">
            <a:extLst>
              <a:ext uri="{FF2B5EF4-FFF2-40B4-BE49-F238E27FC236}">
                <a16:creationId xmlns:a16="http://schemas.microsoft.com/office/drawing/2014/main" id="{20CBCA2C-B56F-148E-A664-3972F32DDD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8447" y="5106629"/>
            <a:ext cx="2571750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3104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B148FAF-4911-A00F-FCBC-DABE80EF88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>
                <a:solidFill>
                  <a:schemeClr val="bg1"/>
                </a:solidFill>
              </a:rPr>
              <a:t>Tercer intento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5ACCC2F-9F7E-98BD-BB84-D59FC3F97E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Char char="-"/>
            </a:pPr>
            <a:r>
              <a:rPr lang="es-ES" sz="1600" dirty="0">
                <a:solidFill>
                  <a:schemeClr val="bg1"/>
                </a:solidFill>
                <a:latin typeface="Consolas" panose="020B0609020204030204" pitchFamily="49" charset="0"/>
              </a:rPr>
              <a:t>En esta ocasión simplemente hacemos un </a:t>
            </a:r>
            <a:r>
              <a:rPr lang="es-E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get-dummies</a:t>
            </a:r>
            <a:r>
              <a:rPr lang="es-ES" sz="1600" dirty="0">
                <a:solidFill>
                  <a:schemeClr val="bg1"/>
                </a:solidFill>
                <a:latin typeface="Consolas" panose="020B0609020204030204" pitchFamily="49" charset="0"/>
              </a:rPr>
              <a:t> de todas las columnas sin cribas para probar.</a:t>
            </a:r>
          </a:p>
          <a:p>
            <a:pPr>
              <a:buFontTx/>
              <a:buChar char="-"/>
            </a:pPr>
            <a:endParaRPr lang="es-ES" sz="16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>
              <a:buFontTx/>
              <a:buChar char="-"/>
            </a:pPr>
            <a:r>
              <a:rPr lang="es-ES" sz="1600" dirty="0">
                <a:solidFill>
                  <a:schemeClr val="bg1"/>
                </a:solidFill>
                <a:latin typeface="Consolas" panose="020B0609020204030204" pitchFamily="49" charset="0"/>
              </a:rPr>
              <a:t>Testeamos nuevamente todos los modelos con el </a:t>
            </a:r>
            <a:r>
              <a:rPr lang="es-E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mse</a:t>
            </a:r>
            <a:r>
              <a:rPr lang="es-ES" sz="1600" dirty="0">
                <a:solidFill>
                  <a:schemeClr val="bg1"/>
                </a:solidFill>
                <a:latin typeface="Consolas" panose="020B0609020204030204" pitchFamily="49" charset="0"/>
              </a:rPr>
              <a:t> y el mejor es XGBR con 31209 y el peor SVR con 70476.</a:t>
            </a:r>
          </a:p>
          <a:p>
            <a:pPr>
              <a:buFontTx/>
              <a:buChar char="-"/>
            </a:pPr>
            <a:endParaRPr lang="es-ES" sz="16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>
              <a:buFontTx/>
              <a:buChar char="-"/>
            </a:pPr>
            <a:r>
              <a:rPr lang="es-ES" sz="1600" dirty="0">
                <a:solidFill>
                  <a:schemeClr val="bg1"/>
                </a:solidFill>
                <a:latin typeface="Consolas" panose="020B0609020204030204" pitchFamily="49" charset="0"/>
              </a:rPr>
              <a:t>Subimos el modelo XGBR al ser el que mejor puntación tiene y nos da un resultado de 58533.</a:t>
            </a:r>
          </a:p>
          <a:p>
            <a:pPr>
              <a:buFontTx/>
              <a:buChar char="-"/>
            </a:pPr>
            <a:endParaRPr lang="es-ES" sz="16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>
              <a:buFontTx/>
              <a:buChar char="-"/>
            </a:pPr>
            <a:endParaRPr lang="es-ES" sz="16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>
              <a:buFontTx/>
              <a:buChar char="-"/>
            </a:pPr>
            <a:endParaRPr lang="es-ES" sz="16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>
              <a:buFontTx/>
              <a:buChar char="-"/>
            </a:pPr>
            <a:r>
              <a:rPr lang="es-ES" sz="1600" dirty="0">
                <a:solidFill>
                  <a:schemeClr val="bg1"/>
                </a:solidFill>
                <a:latin typeface="Consolas" panose="020B0609020204030204" pitchFamily="49" charset="0"/>
              </a:rPr>
              <a:t>Subimos también el modelo RIDGE y para nuestra sorpresa nos da un resultado de 36707.</a:t>
            </a:r>
          </a:p>
          <a:p>
            <a:pPr>
              <a:buFontTx/>
              <a:buChar char="-"/>
            </a:pPr>
            <a:endParaRPr lang="es-ES" sz="1600" dirty="0">
              <a:latin typeface="Consolas" panose="020B0609020204030204" pitchFamily="49" charset="0"/>
            </a:endParaRPr>
          </a:p>
        </p:txBody>
      </p:sp>
      <p:pic>
        <p:nvPicPr>
          <p:cNvPr id="5" name="Imagen 4" descr="Imagen que contiene interior, taza, tabla, pastel&#10;&#10;Descripción generada automáticamente">
            <a:extLst>
              <a:ext uri="{FF2B5EF4-FFF2-40B4-BE49-F238E27FC236}">
                <a16:creationId xmlns:a16="http://schemas.microsoft.com/office/drawing/2014/main" id="{43E6B2D3-F5F4-73B0-FEC6-2B37F59DFB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6573" y="3911568"/>
            <a:ext cx="2095500" cy="1162050"/>
          </a:xfrm>
          <a:prstGeom prst="rect">
            <a:avLst/>
          </a:prstGeom>
        </p:spPr>
      </p:pic>
      <p:pic>
        <p:nvPicPr>
          <p:cNvPr id="9" name="Imagen 8" descr="Una mujer con una camiseta blanca&#10;&#10;Descripción generada automáticamente con confianza baja">
            <a:extLst>
              <a:ext uri="{FF2B5EF4-FFF2-40B4-BE49-F238E27FC236}">
                <a16:creationId xmlns:a16="http://schemas.microsoft.com/office/drawing/2014/main" id="{5D12B05C-5A3A-DF43-BE52-084BE48EE9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6626" y="5314289"/>
            <a:ext cx="1960921" cy="1500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0948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BBF820-251A-0A3C-B692-D0130F3D8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>
                <a:solidFill>
                  <a:schemeClr val="bg1"/>
                </a:solidFill>
              </a:rPr>
              <a:t>Cuarto intento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78B546D-16C4-C17D-98F1-971D6A1613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Char char="-"/>
            </a:pPr>
            <a:r>
              <a:rPr lang="es-ES" sz="1600" dirty="0">
                <a:solidFill>
                  <a:schemeClr val="bg1"/>
                </a:solidFill>
                <a:latin typeface="Consolas" panose="020B0609020204030204" pitchFamily="49" charset="0"/>
              </a:rPr>
              <a:t>Para este intento volvemos a retomar la opción de </a:t>
            </a:r>
            <a:r>
              <a:rPr lang="es-E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get_dummies</a:t>
            </a:r>
            <a:endParaRPr lang="es-ES" sz="16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>
              <a:buFontTx/>
              <a:buChar char="-"/>
            </a:pPr>
            <a:endParaRPr lang="es-ES" sz="16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>
              <a:buFontTx/>
              <a:buChar char="-"/>
            </a:pPr>
            <a:r>
              <a:rPr lang="es-ES" sz="1600" dirty="0">
                <a:solidFill>
                  <a:schemeClr val="bg1"/>
                </a:solidFill>
                <a:latin typeface="Consolas" panose="020B0609020204030204" pitchFamily="49" charset="0"/>
              </a:rPr>
              <a:t>En este caso usamos un </a:t>
            </a:r>
            <a:r>
              <a:rPr lang="es-E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GridResearch</a:t>
            </a:r>
            <a:r>
              <a:rPr lang="es-ES" sz="1600" dirty="0">
                <a:solidFill>
                  <a:schemeClr val="bg1"/>
                </a:solidFill>
                <a:latin typeface="Consolas" panose="020B0609020204030204" pitchFamily="49" charset="0"/>
              </a:rPr>
              <a:t> para tratar de mejorar los modelos. En este caso usamos Ridge y </a:t>
            </a:r>
            <a:r>
              <a:rPr lang="es-E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RandomForestRegressor</a:t>
            </a:r>
            <a:r>
              <a:rPr lang="es-ES" sz="1600" dirty="0">
                <a:solidFill>
                  <a:schemeClr val="bg1"/>
                </a:solidFill>
                <a:latin typeface="Consolas" panose="020B0609020204030204" pitchFamily="49" charset="0"/>
              </a:rPr>
              <a:t> para modificar los parámetros</a:t>
            </a:r>
          </a:p>
          <a:p>
            <a:pPr>
              <a:buFontTx/>
              <a:buChar char="-"/>
            </a:pPr>
            <a:endParaRPr lang="es-ES" sz="16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>
              <a:buFontTx/>
              <a:buChar char="-"/>
            </a:pPr>
            <a:r>
              <a:rPr lang="es-ES" sz="1600" dirty="0">
                <a:solidFill>
                  <a:schemeClr val="bg1"/>
                </a:solidFill>
                <a:latin typeface="Consolas" panose="020B0609020204030204" pitchFamily="49" charset="0"/>
              </a:rPr>
              <a:t>Usamos los parámetros que nos da el </a:t>
            </a:r>
            <a:r>
              <a:rPr lang="es-E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grid</a:t>
            </a:r>
            <a:r>
              <a:rPr lang="es-ES" sz="1600" dirty="0">
                <a:solidFill>
                  <a:schemeClr val="bg1"/>
                </a:solidFill>
                <a:latin typeface="Consolas" panose="020B0609020204030204" pitchFamily="49" charset="0"/>
              </a:rPr>
              <a:t>. El </a:t>
            </a:r>
            <a:r>
              <a:rPr lang="es-E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mse</a:t>
            </a:r>
            <a:r>
              <a:rPr lang="es-ES" sz="1600" dirty="0">
                <a:solidFill>
                  <a:schemeClr val="bg1"/>
                </a:solidFill>
                <a:latin typeface="Consolas" panose="020B0609020204030204" pitchFamily="49" charset="0"/>
              </a:rPr>
              <a:t> de </a:t>
            </a:r>
            <a:r>
              <a:rPr lang="es-E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RandomForestRegressor</a:t>
            </a:r>
            <a:r>
              <a:rPr lang="es-ES" sz="1600" dirty="0">
                <a:solidFill>
                  <a:schemeClr val="bg1"/>
                </a:solidFill>
                <a:latin typeface="Consolas" panose="020B0609020204030204" pitchFamily="49" charset="0"/>
              </a:rPr>
              <a:t> es 35453 y el de Ridge es 43941. Como vemos empeoramos el Ridge.</a:t>
            </a:r>
          </a:p>
          <a:p>
            <a:pPr>
              <a:buFontTx/>
              <a:buChar char="-"/>
            </a:pPr>
            <a:endParaRPr lang="es-ES" sz="16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>
              <a:buFontTx/>
              <a:buChar char="-"/>
            </a:pPr>
            <a:r>
              <a:rPr lang="es-ES" sz="1600" dirty="0">
                <a:solidFill>
                  <a:schemeClr val="bg1"/>
                </a:solidFill>
                <a:latin typeface="Consolas" panose="020B0609020204030204" pitchFamily="49" charset="0"/>
              </a:rPr>
              <a:t>Pero sorpresa, al subirlo nos da el mejor resultado que hemos obtenido 33268</a:t>
            </a:r>
          </a:p>
          <a:p>
            <a:pPr>
              <a:buFontTx/>
              <a:buChar char="-"/>
            </a:pPr>
            <a:endParaRPr lang="es-ES" sz="1600" dirty="0">
              <a:latin typeface="Consolas" panose="020B0609020204030204" pitchFamily="49" charset="0"/>
            </a:endParaRPr>
          </a:p>
          <a:p>
            <a:pPr>
              <a:buFontTx/>
              <a:buChar char="-"/>
            </a:pPr>
            <a:endParaRPr lang="es-ES" sz="1600" dirty="0">
              <a:latin typeface="Consolas" panose="020B0609020204030204" pitchFamily="49" charset="0"/>
            </a:endParaRPr>
          </a:p>
          <a:p>
            <a:pPr>
              <a:buFontTx/>
              <a:buChar char="-"/>
            </a:pPr>
            <a:endParaRPr lang="es-ES" sz="1600" dirty="0">
              <a:latin typeface="Consolas" panose="020B0609020204030204" pitchFamily="49" charset="0"/>
            </a:endParaRPr>
          </a:p>
          <a:p>
            <a:pPr>
              <a:buFontTx/>
              <a:buChar char="-"/>
            </a:pPr>
            <a:endParaRPr lang="es-ES" dirty="0"/>
          </a:p>
        </p:txBody>
      </p:sp>
      <p:pic>
        <p:nvPicPr>
          <p:cNvPr id="5" name="Imagen 4" descr="Un hombre con lentes y la mano en la cara&#10;&#10;Descripción generada automáticamente con confianza baja">
            <a:extLst>
              <a:ext uri="{FF2B5EF4-FFF2-40B4-BE49-F238E27FC236}">
                <a16:creationId xmlns:a16="http://schemas.microsoft.com/office/drawing/2014/main" id="{1BEC2B98-E5F8-4BEF-4536-93E7A4C94A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0102" y="4791075"/>
            <a:ext cx="2857500" cy="206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38408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</TotalTime>
  <Words>351</Words>
  <Application>Microsoft Office PowerPoint</Application>
  <PresentationFormat>Panorámica</PresentationFormat>
  <Paragraphs>45</Paragraphs>
  <Slides>6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</vt:i4>
      </vt:variant>
    </vt:vector>
  </HeadingPairs>
  <TitlesOfParts>
    <vt:vector size="11" baseType="lpstr">
      <vt:lpstr>Arial</vt:lpstr>
      <vt:lpstr>Calibri</vt:lpstr>
      <vt:lpstr>Calibri Light</vt:lpstr>
      <vt:lpstr>Consolas</vt:lpstr>
      <vt:lpstr>Tema de Office</vt:lpstr>
      <vt:lpstr>Kaggle_Competition</vt:lpstr>
      <vt:lpstr>Presentación de PowerPoint</vt:lpstr>
      <vt:lpstr>Primer Intento</vt:lpstr>
      <vt:lpstr>Segundo intento</vt:lpstr>
      <vt:lpstr>Tercer intento</vt:lpstr>
      <vt:lpstr>Cuarto intento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Kaggle_Competition</dc:title>
  <dc:creator>Sergio Suarez</dc:creator>
  <cp:lastModifiedBy>Sergio Suarez</cp:lastModifiedBy>
  <cp:revision>2</cp:revision>
  <dcterms:created xsi:type="dcterms:W3CDTF">2022-12-05T13:53:50Z</dcterms:created>
  <dcterms:modified xsi:type="dcterms:W3CDTF">2022-12-05T15:04:45Z</dcterms:modified>
</cp:coreProperties>
</file>